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Quattrocento" panose="02020502030000000404" pitchFamily="18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24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Online Art Gallery with Artist Portfolios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DBMS Project Presentation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3562"/>
            <a:ext cx="6018490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Work: Expanding Capabilities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642229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project lays the groundwork for a comprehensive online art gallery. Future iterations will focus on enhancing user experience and platform functionality.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66211"/>
            <a:ext cx="46672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9944" y="2221706"/>
            <a:ext cx="252614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Full Web &amp; Mobile Application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459944" y="2543770"/>
            <a:ext cx="1233273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intuitive interfaces for both desktop browsers and mobile devices.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86" y="3155275"/>
            <a:ext cx="46672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93307" y="3310771"/>
            <a:ext cx="216348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Payment Gateways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693307" y="3632835"/>
            <a:ext cx="1209936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 robust systems for secure transactions and multi-currency support.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49" y="4244340"/>
            <a:ext cx="46672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26669" y="4399836"/>
            <a:ext cx="194369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Notifications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926669" y="4721900"/>
            <a:ext cx="1186600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 instant alerts for critical events like new bids, sales, or messages.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11" y="5333405"/>
            <a:ext cx="46672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60032" y="5488900"/>
            <a:ext cx="234029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Search &amp; Filtering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2160032" y="5810964"/>
            <a:ext cx="1163264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advanced algorithms for precise artwork discovery by genre, style, artist, and more.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49" y="6422469"/>
            <a:ext cx="46672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26669" y="6577965"/>
            <a:ext cx="287309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Hosting &amp; Disaster Recovery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926669" y="6900029"/>
            <a:ext cx="1186600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Migrate to a scalable cloud environment with robust backup and recovery protocols.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77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Q&amp;A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2709982"/>
            <a:ext cx="710957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DBMS project provides a solid, database-driven foundation for a dynamic online art gallery.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It streamlines the management of artists, artworks, sales, and auctions, ready for seamless integration into web and mobile applications.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440781"/>
            <a:ext cx="30480" cy="2070497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478047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Ultimately, our system is designed to bring art and audiences closer together, fostering a more connected and accessible global art community through technology.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283023" y="6288524"/>
            <a:ext cx="457795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You. Questions?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5027295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Project Team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30818" y="2028825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4" name="Shape 2"/>
          <p:cNvSpPr/>
          <p:nvPr/>
        </p:nvSpPr>
        <p:spPr>
          <a:xfrm>
            <a:off x="830818" y="1998345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5" name="Shape 3"/>
          <p:cNvSpPr/>
          <p:nvPr/>
        </p:nvSpPr>
        <p:spPr>
          <a:xfrm>
            <a:off x="3699093" y="1708428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1074896" y="2562939"/>
            <a:ext cx="31940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Hossain Ibn Masudul Haque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74896" y="3005138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232-15-260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421999" y="2028825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10" name="Shape 7"/>
          <p:cNvSpPr/>
          <p:nvPr/>
        </p:nvSpPr>
        <p:spPr>
          <a:xfrm>
            <a:off x="7421999" y="1998345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0274" y="1708428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13" name="Text 9"/>
          <p:cNvSpPr/>
          <p:nvPr/>
        </p:nvSpPr>
        <p:spPr>
          <a:xfrm>
            <a:off x="7666077" y="2562939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Samia Zahan Disha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66077" y="3005138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232-15-919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830818" y="4056698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16" name="Shape 12"/>
          <p:cNvSpPr/>
          <p:nvPr/>
        </p:nvSpPr>
        <p:spPr>
          <a:xfrm>
            <a:off x="830818" y="4026218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17" name="Shape 13"/>
          <p:cNvSpPr/>
          <p:nvPr/>
        </p:nvSpPr>
        <p:spPr>
          <a:xfrm>
            <a:off x="3699093" y="3736300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19" name="Text 14"/>
          <p:cNvSpPr/>
          <p:nvPr/>
        </p:nvSpPr>
        <p:spPr>
          <a:xfrm>
            <a:off x="1074896" y="4590812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Md. Sadman </a:t>
            </a:r>
            <a:r>
              <a:rPr lang="en-US" sz="19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Hafij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1074896" y="5033010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232-15-119</a:t>
            </a:r>
            <a:endParaRPr lang="en-US" sz="1300" dirty="0"/>
          </a:p>
        </p:txBody>
      </p:sp>
      <p:sp>
        <p:nvSpPr>
          <p:cNvPr id="21" name="Shape 16"/>
          <p:cNvSpPr/>
          <p:nvPr/>
        </p:nvSpPr>
        <p:spPr>
          <a:xfrm>
            <a:off x="7421999" y="4056698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1999" y="4026218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0274" y="3736300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25" name="Text 19"/>
          <p:cNvSpPr/>
          <p:nvPr/>
        </p:nvSpPr>
        <p:spPr>
          <a:xfrm>
            <a:off x="7666077" y="4590812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Shakib Bhuiyan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7666077" y="5033010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232-15-460</a:t>
            </a:r>
            <a:endParaRPr lang="en-US" sz="1300" dirty="0"/>
          </a:p>
        </p:txBody>
      </p:sp>
      <p:sp>
        <p:nvSpPr>
          <p:cNvPr id="27" name="Shape 21"/>
          <p:cNvSpPr/>
          <p:nvPr/>
        </p:nvSpPr>
        <p:spPr>
          <a:xfrm>
            <a:off x="830818" y="6084570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28" name="Shape 22"/>
          <p:cNvSpPr/>
          <p:nvPr/>
        </p:nvSpPr>
        <p:spPr>
          <a:xfrm>
            <a:off x="830818" y="6054090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29" name="Shape 23"/>
          <p:cNvSpPr/>
          <p:nvPr/>
        </p:nvSpPr>
        <p:spPr>
          <a:xfrm>
            <a:off x="3699093" y="5764173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31" name="Text 24"/>
          <p:cNvSpPr/>
          <p:nvPr/>
        </p:nvSpPr>
        <p:spPr>
          <a:xfrm>
            <a:off x="1074896" y="6618684"/>
            <a:ext cx="286202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Tommy Saha Chowdhury</a:t>
            </a:r>
            <a:endParaRPr lang="en-US" sz="1950" dirty="0"/>
          </a:p>
        </p:txBody>
      </p:sp>
      <p:sp>
        <p:nvSpPr>
          <p:cNvPr id="32" name="Text 25"/>
          <p:cNvSpPr/>
          <p:nvPr/>
        </p:nvSpPr>
        <p:spPr>
          <a:xfrm>
            <a:off x="1074896" y="7060883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232-15-022</a:t>
            </a:r>
            <a:endParaRPr lang="en-US" sz="1300" dirty="0"/>
          </a:p>
        </p:txBody>
      </p:sp>
      <p:sp>
        <p:nvSpPr>
          <p:cNvPr id="33" name="Shape 26"/>
          <p:cNvSpPr/>
          <p:nvPr/>
        </p:nvSpPr>
        <p:spPr>
          <a:xfrm>
            <a:off x="7421999" y="6084570"/>
            <a:ext cx="6377583" cy="1493877"/>
          </a:xfrm>
          <a:prstGeom prst="roundRect">
            <a:avLst>
              <a:gd name="adj" fmla="val 9794"/>
            </a:avLst>
          </a:prstGeom>
          <a:solidFill>
            <a:srgbClr val="123332"/>
          </a:solidFill>
          <a:ln/>
        </p:spPr>
      </p:sp>
      <p:sp>
        <p:nvSpPr>
          <p:cNvPr id="34" name="Shape 27"/>
          <p:cNvSpPr/>
          <p:nvPr/>
        </p:nvSpPr>
        <p:spPr>
          <a:xfrm>
            <a:off x="7421999" y="6054090"/>
            <a:ext cx="6377583" cy="121920"/>
          </a:xfrm>
          <a:prstGeom prst="roundRect">
            <a:avLst>
              <a:gd name="adj" fmla="val 26287"/>
            </a:avLst>
          </a:prstGeom>
          <a:solidFill>
            <a:srgbClr val="EF9C82"/>
          </a:solidFill>
          <a:ln/>
        </p:spPr>
      </p:sp>
      <p:sp>
        <p:nvSpPr>
          <p:cNvPr id="35" name="Shape 28"/>
          <p:cNvSpPr/>
          <p:nvPr/>
        </p:nvSpPr>
        <p:spPr>
          <a:xfrm>
            <a:off x="10290274" y="5764173"/>
            <a:ext cx="640913" cy="640913"/>
          </a:xfrm>
          <a:prstGeom prst="roundRect">
            <a:avLst>
              <a:gd name="adj" fmla="val 142671"/>
            </a:avLst>
          </a:prstGeom>
          <a:solidFill>
            <a:srgbClr val="EF9C82"/>
          </a:solidFill>
          <a:ln/>
        </p:spPr>
      </p:sp>
      <p:sp>
        <p:nvSpPr>
          <p:cNvPr id="37" name="Text 29"/>
          <p:cNvSpPr/>
          <p:nvPr/>
        </p:nvSpPr>
        <p:spPr>
          <a:xfrm>
            <a:off x="7666077" y="6618684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Jogonnath Dey</a:t>
            </a:r>
            <a:endParaRPr lang="en-US" sz="1950" dirty="0"/>
          </a:p>
        </p:txBody>
      </p:sp>
      <p:sp>
        <p:nvSpPr>
          <p:cNvPr id="38" name="Text 30"/>
          <p:cNvSpPr/>
          <p:nvPr/>
        </p:nvSpPr>
        <p:spPr>
          <a:xfrm>
            <a:off x="7666077" y="7060883"/>
            <a:ext cx="588942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ID: 232-15-514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1" y="429935"/>
            <a:ext cx="11868724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Introduction: Bridging Art &amp; Technology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7211" y="1640248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Project Purpose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9591" y="2166819"/>
            <a:ext cx="6767989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To develop a robust Database Management System for an online art gallery, facilitating seamless interaction between artists and art enthusiasts.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24104" y="1687328"/>
            <a:ext cx="197262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Why Online Art Matters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24104" y="2166819"/>
            <a:ext cx="657725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In an increasingly digital world, accessibility to art is crucial. Our platform removes geographical barriers, making art discoverable by a global audience.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31272" y="4341995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Core Features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31272" y="4733503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Comprehensive Artist </a:t>
            </a:r>
            <a:r>
              <a:rPr lang="en-US" sz="2400" dirty="0" err="1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Profilos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731272" y="5038184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Virtual Exhibitions &amp; Galleries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31272" y="5342865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Online Auctions &amp; Sales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731272" y="5647546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Secure Transaction Tracking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2668"/>
            <a:ext cx="5825133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Motivation: Addressing Key Challenges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8129" y="1417260"/>
            <a:ext cx="167997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Challenges for Artists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9705" y="2099472"/>
            <a:ext cx="6641306" cy="20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Limited visibility beyond local networks.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9705" y="2551017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Prohibitive costs associated with physical exhibitions.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9705" y="2977753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Difficulty reaching diverse collectors.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283137" y="4901797"/>
            <a:ext cx="188714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Challenges for Art Lovers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83137" y="5623136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Geographical limitations to viewing diverse art.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83137" y="6056049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Time constraints for visiting physical galleries.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83137" y="6488963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4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Missed opportunities for discovering new talent.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99705" y="9430226"/>
            <a:ext cx="136309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Our goal: to </a:t>
            </a:r>
            <a:r>
              <a:rPr lang="en-US" sz="1100" dirty="0">
                <a:solidFill>
                  <a:srgbClr val="EF9C82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bridge the gap</a:t>
            </a:r>
            <a:r>
              <a:rPr lang="en-US" sz="11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, connecting artists and audiences worldwide, fostering a vibrant global art community.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68129" y="1417260"/>
            <a:ext cx="167997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99705" y="9430226"/>
            <a:ext cx="136309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Our goal: to </a:t>
            </a:r>
            <a:r>
              <a:rPr lang="en-US" sz="1100" dirty="0">
                <a:solidFill>
                  <a:srgbClr val="EF9C82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bridge the gap</a:t>
            </a:r>
            <a:r>
              <a:rPr lang="en-US" sz="110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, connecting artists and audiences worldwide, fostering a vibrant global art community.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DB29-FECB-3D9E-D155-2EA2AE52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8061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79212-6FA2-632E-07E4-4BB06FFE3420}"/>
              </a:ext>
            </a:extLst>
          </p:cNvPr>
          <p:cNvSpPr txBox="1"/>
          <p:nvPr/>
        </p:nvSpPr>
        <p:spPr>
          <a:xfrm rot="5400000">
            <a:off x="11111174" y="3260361"/>
            <a:ext cx="4794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101618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56" y="351234"/>
            <a:ext cx="12775683" cy="1934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008" y="2865239"/>
            <a:ext cx="7474029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Relational Schema: System Architecture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7008" y="3652242"/>
            <a:ext cx="129763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Our robust database design underpins all gallery functionalities, ensuring efficient data management and retrieval.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92756" y="4334470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Key Entities &amp; Relationships: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2756" y="4817388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Artists: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Creator details, portfolios.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2756" y="5163026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Artworks: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Metadata, images, status.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92756" y="5508665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Members: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User profiles, purchasing history.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2756" y="5854303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Sales: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Transaction records, pricing.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2756" y="6199942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Exhibitions: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Curated collections, themes.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2756" y="6545580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Auctions: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Bid history, winning bids.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92756" y="6891218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Bids: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Member-specific bids on artworks.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2756" y="7236857"/>
            <a:ext cx="1271063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Audit Logs:</a:t>
            </a:r>
            <a:r>
              <a:rPr lang="en-US" sz="1350" dirty="0">
                <a:solidFill>
                  <a:srgbClr val="F9EEE7"/>
                </a:solidFill>
                <a:latin typeface="Times New Roman" panose="02020603050405020304" pitchFamily="18" charset="0"/>
                <a:ea typeface="Quattrocento" pitchFamily="34" charset="-122"/>
                <a:cs typeface="Times New Roman" panose="02020603050405020304" pitchFamily="18" charset="0"/>
              </a:rPr>
              <a:t> System activity and changes.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27008" y="4135160"/>
            <a:ext cx="22860" cy="3447336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7108"/>
            <a:ext cx="108404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Gap Analysis: Improving the Art Landscape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09875"/>
            <a:ext cx="12954952" cy="2757368"/>
          </a:xfrm>
          <a:prstGeom prst="roundRect">
            <a:avLst>
              <a:gd name="adj" fmla="val 1302"/>
            </a:avLst>
          </a:prstGeom>
          <a:solidFill>
            <a:srgbClr val="315251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809875"/>
            <a:ext cx="6477476" cy="2757368"/>
          </a:xfrm>
          <a:prstGeom prst="roundRect">
            <a:avLst>
              <a:gd name="adj" fmla="val 1302"/>
            </a:avLst>
          </a:prstGeom>
          <a:solidFill>
            <a:srgbClr val="1D4241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30491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Existing Issues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544729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Fragmented online presence.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4011454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commission fees for artists.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7039" y="4478179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regional support infrastructure.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039" y="4944904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Complex, outdated admin tools.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315200" y="2809875"/>
            <a:ext cx="6477476" cy="2757368"/>
          </a:xfrm>
          <a:prstGeom prst="rect">
            <a:avLst/>
          </a:prstGeom>
          <a:solidFill>
            <a:srgbClr val="1D4241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2809875"/>
            <a:ext cx="30480" cy="2757368"/>
          </a:xfrm>
          <a:prstGeom prst="roundRect">
            <a:avLst>
              <a:gd name="adj" fmla="val 117806"/>
            </a:avLst>
          </a:prstGeom>
          <a:solidFill>
            <a:srgbClr val="365B5A"/>
          </a:solidFill>
          <a:ln/>
        </p:spPr>
      </p:sp>
      <p:sp>
        <p:nvSpPr>
          <p:cNvPr id="12" name="Text 10"/>
          <p:cNvSpPr/>
          <p:nvPr/>
        </p:nvSpPr>
        <p:spPr>
          <a:xfrm>
            <a:off x="7913608" y="3049191"/>
            <a:ext cx="28766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Project's Solutions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13608" y="3544729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All-in-one comprehensive platform.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913608" y="4011454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Affordable entry for artists.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913608" y="4478179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Mobile-friendly access for users.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913608" y="4944904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Simplified, intuitive admin interface.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015996" y="3889296"/>
            <a:ext cx="598408" cy="598408"/>
          </a:xfrm>
          <a:prstGeom prst="roundRect">
            <a:avLst>
              <a:gd name="adj" fmla="val 6000"/>
            </a:avLst>
          </a:prstGeom>
          <a:solidFill>
            <a:srgbClr val="123332"/>
          </a:solidFill>
          <a:ln w="30480">
            <a:solidFill>
              <a:srgbClr val="365B5A"/>
            </a:solidFill>
            <a:prstDash val="solid"/>
          </a:ln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38" y="4001453"/>
            <a:ext cx="299204" cy="37397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37724" y="583644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aim to create a more inclusive and accessible art market by directly addressing the shortcomings of current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9509046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Impacts &amp; Benefits: A Holistic Approach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1773555"/>
            <a:ext cx="679013" cy="679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914" y="2735461"/>
            <a:ext cx="266307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 on Life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833914" y="3204091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Artists gain global visibility.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914" y="3645337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Collectors access diverse art 24/7.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646" y="1773555"/>
            <a:ext cx="679013" cy="6790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646" y="2735461"/>
            <a:ext cx="305442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Societal &amp; Environmental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56646" y="3204091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Reduced carbon footprint (less travel).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56646" y="3645337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Paperless art exhibition management.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56646" y="4086582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Eco-conscious operations.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14" y="4901327"/>
            <a:ext cx="679013" cy="6790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3914" y="5863233"/>
            <a:ext cx="268700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Considerations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833914" y="6331863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Robust data privacy measures.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33914" y="6773108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Strict security protocols.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833914" y="7214354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artist rights &amp; fair use.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646" y="4901327"/>
            <a:ext cx="679013" cy="6790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56646" y="5863233"/>
            <a:ext cx="266307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Sustainability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56646" y="6331863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database architecture.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456646" y="6773108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hosting for resilience.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56646" y="7214354"/>
            <a:ext cx="633984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Options for renewable energy powered servers.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8203"/>
            <a:ext cx="86829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Limitations: Current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09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While our DBMS project provides a strong foundation, certain features fall outside its current scope for this phase.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693194"/>
            <a:ext cx="12954952" cy="4025979"/>
          </a:xfrm>
          <a:prstGeom prst="roundRect">
            <a:avLst>
              <a:gd name="adj" fmla="val 892"/>
            </a:avLst>
          </a:prstGeom>
          <a:solidFill>
            <a:srgbClr val="EF9C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2997279"/>
            <a:ext cx="351949" cy="281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8304" y="29922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Limitations: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8304" y="3583543"/>
            <a:ext cx="118850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Backend Focus:</a:t>
            </a: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This project concentrates solely on the database and its functionality, without a complete front-end user interface.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68304" y="4433292"/>
            <a:ext cx="118850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Real-Time Notifications:</a:t>
            </a: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Instant alerts for bids, sales, or new artworks are not yet implemented.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668304" y="4900017"/>
            <a:ext cx="118850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Payment &amp; Shipping:</a:t>
            </a: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Direct integration with payment gateways or shipping logistics is beyond this initial scope.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668304" y="5749766"/>
            <a:ext cx="118850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Storage &amp; Security:</a:t>
            </a: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Advanced image storage solutions and cutting-edge security features require future development.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9883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areas represent clear pathways for future development to evolve the platform into a fully functional online gallery.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777</Words>
  <Application>Microsoft Macintosh PowerPoint</Application>
  <PresentationFormat>Custom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Md Sadman Hafij Digonto</cp:lastModifiedBy>
  <cp:revision>4</cp:revision>
  <dcterms:created xsi:type="dcterms:W3CDTF">2025-08-19T16:11:23Z</dcterms:created>
  <dcterms:modified xsi:type="dcterms:W3CDTF">2025-08-20T03:47:33Z</dcterms:modified>
</cp:coreProperties>
</file>